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Segoe UI" panose="020B0502040204020203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Condensed" panose="020B0604020202020204" charset="0"/>
      <p:regular r:id="rId23"/>
    </p:embeddedFont>
    <p:embeddedFont>
      <p:font typeface="Segoe UI Light" panose="020B0502040204020203" pitchFamily="34" charset="0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05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3496"/>
            <a:ext cx="7556421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Получение свидетельства о </a:t>
            </a: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р</a:t>
            </a:r>
            <a:r>
              <a:rPr lang="en-US" sz="4200" b="1" dirty="0" err="1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егистрация</a:t>
            </a: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 </a:t>
            </a:r>
            <a:r>
              <a:rPr lang="en-US" sz="4200" b="1" dirty="0" err="1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программ</a:t>
            </a:r>
            <a:r>
              <a:rPr lang="en-US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 </a:t>
            </a:r>
            <a:r>
              <a:rPr lang="en-US" sz="4200" b="1" dirty="0" err="1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для</a:t>
            </a:r>
            <a:r>
              <a:rPr lang="en-US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 ЭВ</a:t>
            </a: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М</a:t>
            </a:r>
            <a:endParaRPr lang="en-US" sz="4200" dirty="0"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59831"/>
            <a:ext cx="7556421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Понятный алгоритм действий для правообладателя</a:t>
            </a:r>
            <a:endParaRPr lang="en-US" sz="335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790" y="5824329"/>
            <a:ext cx="4104860" cy="16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Подготовили студенты И-412Б</a:t>
            </a:r>
          </a:p>
          <a:p>
            <a:pPr>
              <a:lnSpc>
                <a:spcPts val="4200"/>
              </a:lnSpc>
            </a:pP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Ваганов А.С.</a:t>
            </a:r>
          </a:p>
          <a:p>
            <a:pPr>
              <a:lnSpc>
                <a:spcPts val="4200"/>
              </a:lnSpc>
            </a:pPr>
            <a:r>
              <a:rPr lang="ru-RU" b="1" dirty="0" err="1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Мкртычев</a:t>
            </a: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 Р.А.</a:t>
            </a:r>
            <a:endParaRPr lang="en-US" dirty="0">
              <a:latin typeface="+mj-lt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354233" y="3990411"/>
            <a:ext cx="12624036" cy="3886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66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Спасибо за внимание </a:t>
            </a:r>
            <a:r>
              <a:rPr lang="en-US" sz="66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&lt;3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7840" y="1604962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 err="1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Зачем</a:t>
            </a: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нуж</a:t>
            </a: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на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государственн</a:t>
            </a:r>
            <a:r>
              <a:rPr lang="ru-RU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ая</a:t>
            </a: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регистрация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?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77840" y="2551508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Программы для ЭВМ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являются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объектами</a:t>
            </a:r>
            <a:r>
              <a:rPr lang="en-US" sz="1600" dirty="0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интеллектуальной</a:t>
            </a:r>
            <a:r>
              <a:rPr lang="en-US" sz="1600" dirty="0" smtClean="0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собственности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Их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регистрация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критически важна для защиты прав правообладателя.</a:t>
            </a:r>
            <a:endParaRPr lang="en-US" sz="1600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31645" y="3371847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216405" y="3371847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4440004" y="353448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Правовая охрана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440004" y="3853216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Защита от несанкционированного использования и копирования.</a:t>
            </a:r>
            <a:endParaRPr lang="en-US" sz="16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00125" y="3371847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84885" y="3371847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608484" y="3534487"/>
            <a:ext cx="287071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Доказательство авторства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08484" y="3853217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Официальное подтверждение статуса правообладателя.</a:t>
            </a:r>
            <a:endParaRPr lang="en-US" sz="1600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61890" y="4876040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Ключевой результат — </a:t>
            </a:r>
            <a:r>
              <a:rPr lang="en-US" sz="1400" b="1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Свидетельство о </a:t>
            </a:r>
            <a:r>
              <a:rPr lang="en-US" sz="1400" b="1" dirty="0" err="1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государственной</a:t>
            </a:r>
            <a:r>
              <a:rPr lang="en-US" sz="1400" b="1" dirty="0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400" b="1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регистрации</a:t>
            </a:r>
            <a:r>
              <a:rPr lang="en-US" sz="1400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, </a:t>
            </a:r>
            <a:r>
              <a:rPr lang="en-US" sz="1400" dirty="0" err="1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выдаваемое</a:t>
            </a:r>
            <a:r>
              <a:rPr lang="en-US" sz="1400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400" b="1" dirty="0" err="1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Роспатентом</a:t>
            </a:r>
            <a:r>
              <a:rPr lang="en-US" sz="1400" dirty="0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4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80" y="201872"/>
            <a:ext cx="6534150" cy="74816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39" y="0"/>
            <a:ext cx="10379036" cy="8158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7930" y="357808"/>
            <a:ext cx="7782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Схема алгоритма регистрации свидетельства</a:t>
            </a:r>
            <a:endParaRPr lang="en-US" sz="2800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3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18377"/>
            <a:ext cx="755642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Общий ход </a:t>
            </a:r>
            <a:r>
              <a:rPr lang="en-US" sz="2900" b="1" dirty="0" err="1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процесса</a:t>
            </a: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регистрации</a:t>
            </a: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свидетельства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452463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Процесс регистрации, хотя и многоступенчатый, является линейным, с четко определенными этапами и возможными исходами. </a:t>
            </a:r>
            <a:endParaRPr lang="en-US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38" y="879149"/>
            <a:ext cx="11525157" cy="65219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68698" y="1583876"/>
            <a:ext cx="1123045" cy="14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Подача заявки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12168698" y="1888676"/>
            <a:ext cx="1722002" cy="571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Отправка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документов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 </a:t>
            </a: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формы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заявителем.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311823" y="2819064"/>
            <a:ext cx="3160935" cy="280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Рассмотрение Роспатентом</a:t>
            </a:r>
            <a:endParaRPr lang="en-US" dirty="0"/>
          </a:p>
        </p:txBody>
      </p:sp>
      <p:sp>
        <p:nvSpPr>
          <p:cNvPr id="11" name="Text 5"/>
          <p:cNvSpPr/>
          <p:nvPr/>
        </p:nvSpPr>
        <p:spPr>
          <a:xfrm>
            <a:off x="7750756" y="3098952"/>
            <a:ext cx="1722002" cy="112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Оценка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соответствия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и 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полноты материалов.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2077258" y="4142936"/>
            <a:ext cx="1123045" cy="14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Регистрация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12077258" y="4420478"/>
            <a:ext cx="1722002" cy="112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Выдача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свидетельства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 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регистрации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7880062" y="5289781"/>
            <a:ext cx="1592696" cy="14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Уведомления и запросы</a:t>
            </a:r>
            <a:endParaRPr lang="en-US" dirty="0"/>
          </a:p>
        </p:txBody>
      </p:sp>
      <p:sp>
        <p:nvSpPr>
          <p:cNvPr id="16" name="Text 9"/>
          <p:cNvSpPr/>
          <p:nvPr/>
        </p:nvSpPr>
        <p:spPr>
          <a:xfrm>
            <a:off x="7750756" y="5582396"/>
            <a:ext cx="1722002" cy="11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Уведомление о </a:t>
            </a:r>
            <a:r>
              <a:rPr lang="en-US" sz="1600" dirty="0" err="1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платеже</a:t>
            </a: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</a:t>
            </a:r>
            <a: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ошибки или отзыв.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7372945" cy="453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Шаг 1: Подготовка и подача заявки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80812" y="1356717"/>
            <a:ext cx="5321814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Ответственность заявителя — </a:t>
            </a: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тщательно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подготовить</a:t>
            </a:r>
            <a:endParaRPr lang="ru-RU" dirty="0" smtClean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все необходимые </a:t>
            </a: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документы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</a:t>
            </a:r>
            <a:endParaRPr lang="ru-RU" dirty="0" smtClean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оплатить</a:t>
            </a: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государственную пошлину.</a:t>
            </a:r>
            <a:endParaRPr lang="en-US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7971" y="2857407"/>
            <a:ext cx="769977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Заявление: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Стандартная форма, содержащая информацию о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заявителе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объекте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регистрации.</a:t>
            </a:r>
            <a:endParaRPr lang="en-US" sz="16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3382254"/>
            <a:ext cx="769977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Аннотация: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Развернутое описание функционала и назначения.</a:t>
            </a:r>
            <a:endParaRPr lang="en-US" sz="16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7971" y="3685446"/>
            <a:ext cx="769977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Депонируемые материалы: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Фрагменты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исходного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код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а</a:t>
            </a:r>
            <a:endParaRPr lang="en-US" sz="16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7971" y="4210293"/>
            <a:ext cx="7699772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Пошлина: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Размеры пошлин отличаются для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физических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(3000р.) 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юридических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лиц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(4500р.)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,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 дополнительными пошлинами о внесении изменений или выдачи новых свидетельств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>
              <a:latin typeface="+mj-lt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328" y="253841"/>
            <a:ext cx="4870252" cy="487025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841819" y="5337810"/>
            <a:ext cx="183153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Способы подачи: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8841819" y="5709404"/>
            <a:ext cx="501527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Лично в Роспатенте</a:t>
            </a:r>
            <a:endParaRPr lang="en-US" sz="16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841819" y="5992058"/>
            <a:ext cx="501527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Почтой России</a:t>
            </a:r>
            <a:endParaRPr lang="en-US" sz="16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841819" y="6274713"/>
            <a:ext cx="5015270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Электронно через портал ФИПС (с ЭЦП)</a:t>
            </a:r>
            <a:endParaRPr lang="en-US" sz="1600" dirty="0">
              <a:latin typeface="+mj-lt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841819" y="6669762"/>
            <a:ext cx="5015270" cy="848082"/>
          </a:xfrm>
          <a:prstGeom prst="roundRect">
            <a:avLst>
              <a:gd name="adj" fmla="val 2565"/>
            </a:avLst>
          </a:prstGeom>
          <a:solidFill>
            <a:srgbClr val="DBDBD6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838" y="6884075"/>
            <a:ext cx="181213" cy="14501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313069" y="6850975"/>
            <a:ext cx="4399002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Ключевой срок: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Регистрация заявки в Роспатенте занимает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5 рабочих дней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47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2338864"/>
            <a:ext cx="11357372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Шаг 2: Проверка Роспатентом — центр принятия решений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752713" y="2852724"/>
            <a:ext cx="131249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На этом этапе ведомство анализирует </a:t>
            </a: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представленные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материалы</a:t>
            </a:r>
            <a:endParaRPr lang="en-US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485" y="3366016"/>
            <a:ext cx="8393311" cy="41259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25549" y="3728833"/>
            <a:ext cx="2486511" cy="239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Ошибки в документах</a:t>
            </a:r>
            <a:endParaRPr lang="en-US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25549" y="4037015"/>
            <a:ext cx="3881592" cy="19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Запрос на доработку</a:t>
            </a:r>
            <a:endParaRPr lang="en-US" sz="16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7225549" y="4692833"/>
            <a:ext cx="1919469" cy="239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Плата не внесена</a:t>
            </a:r>
            <a:endParaRPr lang="en-US" dirty="0">
              <a:latin typeface="+mj-lt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225549" y="5001014"/>
            <a:ext cx="3881592" cy="19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Уведомление заявителю</a:t>
            </a:r>
            <a:endParaRPr lang="en-US" sz="16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225549" y="5656833"/>
            <a:ext cx="1919469" cy="239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Все требования</a:t>
            </a:r>
            <a:endParaRPr lang="en-US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225549" y="5965014"/>
            <a:ext cx="3881592" cy="19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Регистрация заявки</a:t>
            </a:r>
            <a:endParaRPr lang="en-US" sz="1600" dirty="0">
              <a:latin typeface="+mj-lt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234080" y="6620832"/>
            <a:ext cx="2216320" cy="239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Проверка Роспатент</a:t>
            </a:r>
            <a:endParaRPr lang="en-US" dirty="0">
              <a:latin typeface="+mj-lt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234080" y="6929014"/>
            <a:ext cx="3881591" cy="191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Оценка соответствия требований</a:t>
            </a:r>
            <a:endParaRPr lang="en-US" sz="1600" dirty="0">
              <a:latin typeface="+mj-lt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52713" y="7649170"/>
            <a:ext cx="13124974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Ключевой срок: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Проверка заявки занимает до </a:t>
            </a: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62 рабочих дней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с момента ее регистрации.</a:t>
            </a:r>
            <a:endParaRPr lang="en-US" sz="16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3569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Случай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1: </a:t>
            </a:r>
            <a:r>
              <a:rPr lang="en-US" sz="2900" b="1" dirty="0" err="1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Успешная</a:t>
            </a: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регистрация</a:t>
            </a:r>
            <a:r>
              <a:rPr lang="ru-RU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/>
            </a:r>
            <a:br>
              <a:rPr lang="ru-RU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</a:b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И</a:t>
            </a:r>
            <a:r>
              <a:rPr lang="en-US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деальный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сценарий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2076212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Когда все требования соблюдены,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Роспатент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проводит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выдач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видетельства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о регистрации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941189" y="2934653"/>
            <a:ext cx="147399" cy="663297"/>
          </a:xfrm>
          <a:prstGeom prst="roundRect">
            <a:avLst>
              <a:gd name="adj" fmla="val 15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837855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383387" y="2860953"/>
            <a:ext cx="293215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Все требования соблюдены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1383387" y="3179683"/>
            <a:ext cx="696682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Заявка полностью соответствует установленным нормам.</a:t>
            </a:r>
            <a:endParaRPr lang="en-US" sz="1400" dirty="0">
              <a:latin typeface="+mj-l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162288" y="3966567"/>
            <a:ext cx="147399" cy="663297"/>
          </a:xfrm>
          <a:prstGeom prst="roundRect">
            <a:avLst>
              <a:gd name="adj" fmla="val 15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1014889" y="3869769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1604486" y="389286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Внесение в Реестр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1604605" y="4133226"/>
            <a:ext cx="674572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Роспатент вносит сведения о </a:t>
            </a:r>
            <a:r>
              <a:rPr lang="en-US" sz="14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программе</a:t>
            </a:r>
            <a:r>
              <a:rPr lang="en-US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 </a:t>
            </a:r>
            <a:r>
              <a:rPr lang="ru-RU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sz="14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Государственный</a:t>
            </a:r>
            <a:r>
              <a:rPr lang="en-US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реестр в течение </a:t>
            </a:r>
            <a:r>
              <a:rPr lang="en-US" sz="14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2 рабочих дней</a:t>
            </a: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400" dirty="0">
              <a:latin typeface="+mj-lt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1383387" y="4998482"/>
            <a:ext cx="147399" cy="863798"/>
          </a:xfrm>
          <a:prstGeom prst="roundRect">
            <a:avLst>
              <a:gd name="adj" fmla="val 15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235988" y="4901684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1825585" y="4924782"/>
            <a:ext cx="242816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Выдача Свидетельства</a:t>
            </a:r>
            <a:endParaRPr lang="en-US" dirty="0"/>
          </a:p>
        </p:txBody>
      </p:sp>
      <p:sp>
        <p:nvSpPr>
          <p:cNvPr id="19" name="Text 13"/>
          <p:cNvSpPr/>
          <p:nvPr/>
        </p:nvSpPr>
        <p:spPr>
          <a:xfrm>
            <a:off x="1825585" y="5243513"/>
            <a:ext cx="6524625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Свидетельство о регистрации выдается правообладателю в течение </a:t>
            </a:r>
            <a:r>
              <a:rPr lang="en-US" sz="14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5 рабочих дней</a:t>
            </a: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после внесения в Реестр.</a:t>
            </a:r>
            <a:endParaRPr lang="en-US" sz="1400" dirty="0">
              <a:latin typeface="+mj-lt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1604605" y="6230898"/>
            <a:ext cx="147399" cy="663297"/>
          </a:xfrm>
          <a:prstGeom prst="roundRect">
            <a:avLst>
              <a:gd name="adj" fmla="val 15004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1457206" y="6134100"/>
            <a:ext cx="442198" cy="442198"/>
          </a:xfrm>
          <a:prstGeom prst="roundRect">
            <a:avLst>
              <a:gd name="adj" fmla="val 10339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3" name="Text 16"/>
          <p:cNvSpPr/>
          <p:nvPr/>
        </p:nvSpPr>
        <p:spPr>
          <a:xfrm>
            <a:off x="2046803" y="6157198"/>
            <a:ext cx="239946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Публикация сведений</a:t>
            </a:r>
            <a:endParaRPr lang="en-US" dirty="0"/>
          </a:p>
        </p:txBody>
      </p:sp>
      <p:sp>
        <p:nvSpPr>
          <p:cNvPr id="24" name="Text 17"/>
          <p:cNvSpPr/>
          <p:nvPr/>
        </p:nvSpPr>
        <p:spPr>
          <a:xfrm>
            <a:off x="2046803" y="6475928"/>
            <a:ext cx="630340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Официальная публикация информации о регистрации происходит в </a:t>
            </a:r>
            <a:r>
              <a:rPr lang="ru-RU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sz="14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течение</a:t>
            </a:r>
            <a:r>
              <a:rPr lang="en-US" sz="1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4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25 рабочих дней</a:t>
            </a:r>
            <a:r>
              <a:rPr lang="en-US" sz="1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400" dirty="0">
              <a:latin typeface="+mj-lt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793908" y="7319486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Итог для заявителя — получение </a:t>
            </a: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официального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</a:t>
            </a: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видетельства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,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подтверждающего</a:t>
            </a: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его права.</a:t>
            </a:r>
            <a:endParaRPr lang="en-US" dirty="0">
              <a:latin typeface="+mj-lt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7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775" y="529471"/>
            <a:ext cx="5650825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ru-RU" sz="245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Случай</a:t>
            </a:r>
            <a:r>
              <a:rPr lang="en-US" sz="245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sz="245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2 и 3: Работа с недочетами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673775" y="1170861"/>
            <a:ext cx="13282851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Процесс регистрации разработан таким образом, чтобы дать заявителю возможность исправить выявленные недостатки, а не сразу прекращать рассмотрение.</a:t>
            </a:r>
            <a:endParaRPr lang="en-US" sz="16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775" y="1769209"/>
            <a:ext cx="2876074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Случай</a:t>
            </a:r>
            <a:r>
              <a:rPr lang="en-US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2: Неуплата пошлины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775" y="2129016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Если пошлина не была уплачена или уплачена не в полном объеме:</a:t>
            </a:r>
            <a:endParaRPr lang="en-US" sz="16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3775" y="2441793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Уведомление: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Роспатент направляет заявителю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уведомление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необходимости оплаты.</a:t>
            </a:r>
            <a:endParaRPr lang="en-US" sz="16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3775" y="2918687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Срок для оплаты: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Предоставляется </a:t>
            </a: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2 месяца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на уплату пошлины.</a:t>
            </a:r>
            <a:endParaRPr lang="en-US" sz="16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673775" y="3298199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Проверка: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После оплаты заявка снова направляется на проверку.</a:t>
            </a:r>
            <a:endParaRPr lang="en-US" sz="160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673775" y="3677711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Исход: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Успешная регистрация или отказ при повторной неуплате.</a:t>
            </a:r>
            <a:endParaRPr lang="en-US" sz="1600" dirty="0">
              <a:latin typeface="+mj-lt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66" y="4057223"/>
            <a:ext cx="3590554" cy="359055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75458" y="1769209"/>
            <a:ext cx="3153966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Случай</a:t>
            </a:r>
            <a:r>
              <a:rPr lang="en-US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r>
              <a:rPr lang="en-US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3: Ошибки в документах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7475458" y="2129016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При обнаружении неточностей или неполноты предоставленных документов:</a:t>
            </a:r>
            <a:endParaRPr lang="en-US" sz="160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475458" y="2441793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Запрос: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Роспатент направляет запрос с </a:t>
            </a:r>
            <a:r>
              <a:rPr lang="en-US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перечнем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необходимых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исправлений или дополнений.</a:t>
            </a:r>
            <a:endParaRPr lang="en-US" sz="16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75458" y="2918687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Срок для исправления: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Предоставляется </a:t>
            </a: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3 месяца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на внесение изменений.</a:t>
            </a:r>
            <a:endParaRPr lang="en-US" sz="160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75458" y="3298536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Проверка: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Исправленная заявка проходит повторную проверку.</a:t>
            </a:r>
            <a:endParaRPr lang="en-US" sz="160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475458" y="3715949"/>
            <a:ext cx="648878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Исход:</a:t>
            </a:r>
            <a:r>
              <a:rPr lang="en-US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Успешная регистрация или отказ при неустранении недостатков.</a:t>
            </a:r>
            <a:endParaRPr lang="en-US" sz="1600" dirty="0">
              <a:latin typeface="+mj-lt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698" y="4046776"/>
            <a:ext cx="3630306" cy="36303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4362"/>
            <a:ext cx="719589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Чем может завершиться процесс?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85066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Процесс регистрации может иметь несколько исходов, каждый из которых зависит от действий заявителя и Роспатента.</a:t>
            </a:r>
            <a:endParaRPr lang="en-US" dirty="0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1" y="3003520"/>
            <a:ext cx="6089333" cy="184190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993613" y="3003520"/>
            <a:ext cx="22943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✅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1" y="337189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Услуга оказана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1" y="3690629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Получено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</a:t>
            </a: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видетельство</a:t>
            </a: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 государственной регистрации.</a:t>
            </a:r>
            <a:endParaRPr lang="en-US" dirty="0">
              <a:latin typeface="+mj-l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07236" y="3003520"/>
            <a:ext cx="6089452" cy="184190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3607178" y="3003520"/>
            <a:ext cx="22943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❌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407236" y="3371899"/>
            <a:ext cx="195417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Заявка не принята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407236" y="3690629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Из-за неуплаты пошлины или отсутствия ответа на запросы.</a:t>
            </a:r>
            <a:endParaRPr lang="en-US" dirty="0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1" y="4375576"/>
            <a:ext cx="6089333" cy="184190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993613" y="4375576"/>
            <a:ext cx="22943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❌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93791" y="4743956"/>
            <a:ext cx="261437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В регистрации отказано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93791" y="5062686"/>
            <a:ext cx="64292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Неустранение недостатков в документах </a:t>
            </a:r>
            <a:r>
              <a:rPr lang="en-US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или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их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/>
            </a:r>
            <a:b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en-US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несоответствие требованиям.</a:t>
            </a:r>
            <a:endParaRPr lang="en-US" dirty="0">
              <a:latin typeface="+mj-lt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07236" y="4375576"/>
            <a:ext cx="6089452" cy="184190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3607178" y="4375576"/>
            <a:ext cx="229433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sz="2400" b="1" smtClean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❌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407236" y="474395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Заявка отозвана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7407236" y="5062686"/>
            <a:ext cx="64293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 инициативе самого заявителя.</a:t>
            </a:r>
            <a:endParaRPr lang="en-US" dirty="0">
              <a:latin typeface="+mj-lt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676533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Очевидно, что </a:t>
            </a:r>
            <a:r>
              <a:rPr lang="en-US" dirty="0">
                <a:solidFill>
                  <a:srgbClr val="1E1E1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успешный сценарий</a:t>
            </a:r>
            <a:r>
              <a:rPr lang="en-US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с получением Свидетельства является наиболее желаемым для правообладателя.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644</Words>
  <Application>Microsoft Office PowerPoint</Application>
  <PresentationFormat>Произвольный</PresentationFormat>
  <Paragraphs>105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Segoe UI</vt:lpstr>
      <vt:lpstr>Calibri Light</vt:lpstr>
      <vt:lpstr>Arial</vt:lpstr>
      <vt:lpstr>Calibri</vt:lpstr>
      <vt:lpstr>Roboto Condensed</vt:lpstr>
      <vt:lpstr>Hubot Sans Bold</vt:lpstr>
      <vt:lpstr>Segoe UI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Student</dc:creator>
  <cp:lastModifiedBy>Student</cp:lastModifiedBy>
  <cp:revision>7</cp:revision>
  <dcterms:created xsi:type="dcterms:W3CDTF">2025-11-29T06:39:04Z</dcterms:created>
  <dcterms:modified xsi:type="dcterms:W3CDTF">2025-11-29T11:28:27Z</dcterms:modified>
</cp:coreProperties>
</file>